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4" r:id="rId7"/>
    <p:sldId id="275" r:id="rId8"/>
    <p:sldId id="262" r:id="rId9"/>
    <p:sldId id="263" r:id="rId10"/>
    <p:sldId id="265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036F-00DD-4E50-8FEB-EB08908996A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5805-D56C-4D40-96FD-80754B7E0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8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036F-00DD-4E50-8FEB-EB08908996A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5805-D56C-4D40-96FD-80754B7E0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4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036F-00DD-4E50-8FEB-EB08908996A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5805-D56C-4D40-96FD-80754B7E0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3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036F-00DD-4E50-8FEB-EB08908996A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5805-D56C-4D40-96FD-80754B7E0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4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036F-00DD-4E50-8FEB-EB08908996A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5805-D56C-4D40-96FD-80754B7E0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4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036F-00DD-4E50-8FEB-EB08908996A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5805-D56C-4D40-96FD-80754B7E0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9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036F-00DD-4E50-8FEB-EB08908996A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5805-D56C-4D40-96FD-80754B7E0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036F-00DD-4E50-8FEB-EB08908996A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5805-D56C-4D40-96FD-80754B7E0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036F-00DD-4E50-8FEB-EB08908996A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5805-D56C-4D40-96FD-80754B7E0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4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036F-00DD-4E50-8FEB-EB08908996A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5805-D56C-4D40-96FD-80754B7E0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2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036F-00DD-4E50-8FEB-EB08908996A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5805-D56C-4D40-96FD-80754B7E0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9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2036F-00DD-4E50-8FEB-EB08908996A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D5805-D56C-4D40-96FD-80754B7E0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7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zuki\Downloads\بسم ال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1600"/>
            <a:ext cx="66294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3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548641"/>
            <a:ext cx="11142617" cy="570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9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95" y="120696"/>
            <a:ext cx="8267700" cy="353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0245"/>
            <a:ext cx="4636362" cy="3762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21485" y="1443446"/>
            <a:ext cx="3056708" cy="11168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672" y="1763680"/>
            <a:ext cx="3133616" cy="11949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75074" y="2259874"/>
            <a:ext cx="1720215" cy="1012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6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45" y="404949"/>
            <a:ext cx="72199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5" y="1436913"/>
            <a:ext cx="10384972" cy="25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2987" y="877933"/>
            <a:ext cx="10158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نحوه اپروچ به این نوزاد با </a:t>
            </a:r>
            <a:r>
              <a:rPr lang="en-US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TSH</a:t>
            </a:r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 غربالگری اولیه </a:t>
            </a:r>
            <a:r>
              <a:rPr lang="en-US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TSH=6.7</a:t>
            </a:r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 ( تاریخ نمونه 1401/5/5)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894114"/>
            <a:ext cx="10106025" cy="4482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8765" y="2805087"/>
            <a:ext cx="627017" cy="316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20149" y="2805087"/>
            <a:ext cx="757645" cy="316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1422" y="2749408"/>
            <a:ext cx="1661161" cy="316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89811" y="3854374"/>
            <a:ext cx="1992086" cy="35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23675" y="2880037"/>
            <a:ext cx="627017" cy="209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0" y="378821"/>
            <a:ext cx="11560628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0" y="404946"/>
            <a:ext cx="11560628" cy="5865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89966" y="5277394"/>
            <a:ext cx="3984172" cy="6662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4103" y="2599508"/>
            <a:ext cx="4902926" cy="4136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2" y="1280160"/>
            <a:ext cx="10306594" cy="54293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0015" y="3656052"/>
            <a:ext cx="2423161" cy="47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23258" y="433796"/>
            <a:ext cx="10158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TSH</a:t>
            </a:r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 در تست کاغذ فیلتر دوم </a:t>
            </a:r>
            <a:r>
              <a:rPr lang="en-US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TSH=7.5</a:t>
            </a:r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 ( تاریخ نمونه 1401/5/12)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3176" y="2123343"/>
            <a:ext cx="2423161" cy="47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01339">
            <a:off x="7066314" y="2289228"/>
            <a:ext cx="2618575" cy="14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195944"/>
            <a:ext cx="10267406" cy="62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0604" y="1034117"/>
            <a:ext cx="8804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6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بیمار نوزاد 27 روزه با تست غربالگری کم‌کاری تیروئید پاشنه پا مثبت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5961" y="2615066"/>
            <a:ext cx="7628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استاد راهنما</a:t>
            </a:r>
          </a:p>
          <a:p>
            <a:pPr algn="ctr" rtl="1"/>
            <a:r>
              <a:rPr lang="fa-IR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سرکار خانم دکتر اسماعیلی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097" y="4576634"/>
            <a:ext cx="11312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امیرمحمد الماسی</a:t>
            </a:r>
          </a:p>
          <a:p>
            <a:pPr algn="ctr" rtl="1"/>
            <a:r>
              <a:rPr lang="fa-I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کارورز پزشکی خانواده</a:t>
            </a:r>
          </a:p>
          <a:p>
            <a:pPr algn="ctr" rtl="1"/>
            <a:r>
              <a:rPr lang="fa-I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شهریور 1401</a:t>
            </a:r>
          </a:p>
        </p:txBody>
      </p:sp>
    </p:spTree>
    <p:extLst>
      <p:ext uri="{BB962C8B-B14F-4D97-AF65-F5344CB8AC3E}">
        <p14:creationId xmlns:p14="http://schemas.microsoft.com/office/powerpoint/2010/main" val="41167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195944"/>
            <a:ext cx="10267406" cy="6296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9531" y="195944"/>
            <a:ext cx="10267405" cy="80989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3" y="1567542"/>
            <a:ext cx="11142617" cy="39057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3258" y="433796"/>
            <a:ext cx="10158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تست تیروئید نمونه وریدی  در 22 روزگی ( تاریخ نمونه 1401/5/23)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6" y="1071155"/>
            <a:ext cx="9862457" cy="48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326571"/>
            <a:ext cx="10894422" cy="57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992777"/>
            <a:ext cx="11560629" cy="43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3" y="404950"/>
            <a:ext cx="7093131" cy="61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470262"/>
            <a:ext cx="10189029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4" y="1005840"/>
            <a:ext cx="10737668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3" y="613955"/>
            <a:ext cx="11103428" cy="53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627018"/>
            <a:ext cx="1068541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1783" y="2477649"/>
            <a:ext cx="101585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بیمار نوزاد 27 روزه که به علت تست غربالگری کم‌کاری تیروئید پاشنه پا مثبت به مرکز جامع سلامت فراخوانده شده است. </a:t>
            </a:r>
          </a:p>
          <a:p>
            <a:pPr algn="ctr" rtl="1"/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483326"/>
            <a:ext cx="10384971" cy="54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1314" y="504261"/>
            <a:ext cx="7746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600" b="1" dirty="0" smtClean="0">
                <a:cs typeface="B Nazanin" panose="00000400000000000000" pitchFamily="2" charset="-78"/>
              </a:rPr>
              <a:t>سطوح پیشگیری 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4739" y="1472810"/>
            <a:ext cx="7654835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24741" y="2582800"/>
            <a:ext cx="7654835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24741" y="3658663"/>
            <a:ext cx="7654835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24741" y="4734526"/>
            <a:ext cx="7654835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24740" y="5758138"/>
            <a:ext cx="7654835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85850" y="1620328"/>
            <a:ext cx="7127967" cy="58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Primordial Prevention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6179" y="2730549"/>
            <a:ext cx="7197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Primary Prevention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6179" y="3849601"/>
            <a:ext cx="730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Secondary Prevention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85851" y="4873213"/>
            <a:ext cx="7232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Tertiary Prevention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16179" y="5922950"/>
            <a:ext cx="730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Quaternary Prevention 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9607" y="453906"/>
            <a:ext cx="7654835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20981" y="617193"/>
            <a:ext cx="7127967" cy="58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Primordial Prevention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4216" y="2386209"/>
            <a:ext cx="105025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1- توسعه آزمایشگاه‌های رفرانس برای کنترل کیفی آزمایش‌های مربوطه </a:t>
            </a:r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2- تامین حداقل استانداردهای بهداشتی درمانی مراقبت از بیماران </a:t>
            </a:r>
          </a:p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3- جلب حمایت از بیمه ها برای پوشش آزمایش غربالگری</a:t>
            </a:r>
          </a:p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4- افزایش آگاهی و درک از بیماری و اهمیت </a:t>
            </a:r>
            <a:r>
              <a:rPr lang="fa-IR" sz="2800" b="1" smtClean="0">
                <a:ea typeface="Times New Roman" panose="02020603050405020304" pitchFamily="18" charset="0"/>
                <a:cs typeface="B Nazanin" panose="00000400000000000000" pitchFamily="2" charset="-78"/>
              </a:rPr>
              <a:t>غربالگری به خانواده‌ها </a:t>
            </a:r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6139" y="301804"/>
            <a:ext cx="7654835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24737" y="466616"/>
            <a:ext cx="7197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Primary Prevention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4216" y="2386209"/>
            <a:ext cx="105025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1- آموزش به کلیه مادران باردار جهت مراجعه 3-5 روزگی برای غربالگری نوزادان</a:t>
            </a:r>
          </a:p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2- راهنمایی والدین نوزادان مشکوک به آزمایشگاههای منتخب جهت انجام تست های تاییدی </a:t>
            </a:r>
          </a:p>
          <a:p>
            <a:pPr algn="ctr" rtl="1"/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1415" y="366823"/>
            <a:ext cx="7654835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94109" y="531635"/>
            <a:ext cx="730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Secondary Prevention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4216" y="2386209"/>
            <a:ext cx="105025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1- غربالگری کل نوزادان متولد شده زنده </a:t>
            </a:r>
          </a:p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2- فراخوان فوری موارد مشکل دار در غربالگری اولیه جهت بررسی بیشتر </a:t>
            </a:r>
          </a:p>
          <a:p>
            <a:pPr algn="ct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</a:p>
          <a:p>
            <a:pPr algn="ctr" rtl="1"/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900" y="423782"/>
            <a:ext cx="7654835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13408" y="588594"/>
            <a:ext cx="7232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Tertiary Prevention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4216" y="2386209"/>
            <a:ext cx="105025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1- درمان سریع و مناسب بیماران شناسایی شده </a:t>
            </a:r>
          </a:p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2- پیگیری و مراقبت مستمر از بیماران </a:t>
            </a:r>
          </a:p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3- انجام مشاوره‌های تخصصی در صورت نیاز</a:t>
            </a:r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55" y="323987"/>
            <a:ext cx="7654835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35323" y="488799"/>
            <a:ext cx="7328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Quaternary Prevention 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4216" y="2386209"/>
            <a:ext cx="1050253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1- پیشگیری از درمان بیش از حد </a:t>
            </a:r>
          </a:p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2- پیشگیری از انجام آزمایشات سرمی بیش از حد </a:t>
            </a:r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57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383" y="1445683"/>
            <a:ext cx="1154756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بیمار نوزاد دختر 27 روزه حاصل زایمان طبیعی </a:t>
            </a:r>
            <a:r>
              <a:rPr lang="en-US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G3P2</a:t>
            </a:r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 ترم ( 38 هفته) ( تاریخ تولد 1401/5/1) به دنیا آمده است.  </a:t>
            </a:r>
          </a:p>
          <a:p>
            <a:pPr algn="ctr" rtl="1"/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fa-IR" sz="2800" b="1" dirty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وزن موقع تولد: 3620                                                           وزن کنونی : 3700</a:t>
            </a:r>
          </a:p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دور سر: 35 سانتی متر                                                         دور سر: 37 سانتی‌متر</a:t>
            </a:r>
          </a:p>
          <a:p>
            <a:pPr algn="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قد: 51 سانتی‌متر                                                                   قد: 52 سانتی‌متر</a:t>
            </a:r>
          </a:p>
          <a:p>
            <a:pPr algn="r" rtl="1"/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537" y="596597"/>
            <a:ext cx="101585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نوزاد در مراقبت 5-3 روزگی تحت غربالگری کم‌کاری تیروئید قرار گرفته است که </a:t>
            </a:r>
            <a:r>
              <a:rPr lang="en-US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TSH</a:t>
            </a:r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 غربالگری اولیه </a:t>
            </a:r>
            <a:r>
              <a:rPr lang="en-US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TSH=6.7</a:t>
            </a:r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 ( تاریخ نمونه 1401/5/5) داشته است.</a:t>
            </a:r>
          </a:p>
          <a:p>
            <a:pPr algn="ctr" rtl="1"/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894114"/>
            <a:ext cx="10106025" cy="4482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8765" y="2805087"/>
            <a:ext cx="627017" cy="316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20149" y="2805087"/>
            <a:ext cx="757645" cy="316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1422" y="2749408"/>
            <a:ext cx="1661161" cy="316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89811" y="3854374"/>
            <a:ext cx="1992086" cy="35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23675" y="2880037"/>
            <a:ext cx="627017" cy="209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8719" y="1720003"/>
            <a:ext cx="105025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پدر و مادر نوزاد با هم نسبت فامیلی ( دختر عمو و پسر عمو) دارند.</a:t>
            </a:r>
          </a:p>
          <a:p>
            <a:pPr algn="ctr" rtl="1"/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سابقه هیپوتیروییدی در مادر که تحت درمان با قرص لووتیروکسین در دوران بارداری بوده است. </a:t>
            </a:r>
          </a:p>
          <a:p>
            <a:pPr algn="ctr" rtl="1"/>
            <a:endParaRPr lang="fa-IR" sz="2800" b="1" dirty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سابقه هیپوتیروییدی مادرزادی در کودک دوم خانواده که وی هم تحت درمان با قرص لووتیروکسین است. </a:t>
            </a:r>
          </a:p>
          <a:p>
            <a:pPr algn="ctr" rtl="1"/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216" y="2386209"/>
            <a:ext cx="10502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تمام معاینات نوزاد نرمال است. </a:t>
            </a:r>
          </a:p>
          <a:p>
            <a:pPr algn="ctr" rtl="1"/>
            <a:endParaRPr lang="fa-IR" sz="2800" b="1" dirty="0" smtClean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1079923"/>
            <a:ext cx="10158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ea typeface="Times New Roman" panose="02020603050405020304" pitchFamily="18" charset="0"/>
                <a:cs typeface="B Nazanin" panose="00000400000000000000" pitchFamily="2" charset="-78"/>
              </a:rPr>
              <a:t>غربالگری کم‌کاری تیروئید در 5-3 روزگی نوزادی چیست و چگونه انجام می‌شود؟</a:t>
            </a:r>
          </a:p>
          <a:p>
            <a:pPr algn="ctr" rtl="1"/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417" y="2317704"/>
            <a:ext cx="31527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36" y="981892"/>
            <a:ext cx="11266986" cy="45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379</Words>
  <Application>Microsoft Office PowerPoint</Application>
  <PresentationFormat>Widescreen</PresentationFormat>
  <Paragraphs>51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B Nazanin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MAXI-Vaio</dc:creator>
  <cp:lastModifiedBy>MAXI-Vaio</cp:lastModifiedBy>
  <cp:revision>17</cp:revision>
  <dcterms:created xsi:type="dcterms:W3CDTF">2022-08-28T14:21:01Z</dcterms:created>
  <dcterms:modified xsi:type="dcterms:W3CDTF">2022-09-02T16:53:25Z</dcterms:modified>
</cp:coreProperties>
</file>